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72" r:id="rId2"/>
    <p:sldId id="473" r:id="rId3"/>
    <p:sldId id="256" r:id="rId4"/>
    <p:sldId id="259" r:id="rId5"/>
    <p:sldId id="257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479" r:id="rId14"/>
    <p:sldId id="478" r:id="rId15"/>
    <p:sldId id="452" r:id="rId16"/>
    <p:sldId id="266" r:id="rId17"/>
    <p:sldId id="489" r:id="rId18"/>
    <p:sldId id="491" r:id="rId19"/>
    <p:sldId id="447" r:id="rId20"/>
    <p:sldId id="439" r:id="rId21"/>
    <p:sldId id="440" r:id="rId22"/>
    <p:sldId id="441" r:id="rId23"/>
    <p:sldId id="430" r:id="rId24"/>
    <p:sldId id="431" r:id="rId25"/>
    <p:sldId id="433" r:id="rId26"/>
    <p:sldId id="467" r:id="rId27"/>
    <p:sldId id="468" r:id="rId28"/>
    <p:sldId id="469" r:id="rId29"/>
    <p:sldId id="470" r:id="rId30"/>
    <p:sldId id="277" r:id="rId31"/>
    <p:sldId id="471" r:id="rId32"/>
    <p:sldId id="278" r:id="rId33"/>
    <p:sldId id="492" r:id="rId34"/>
    <p:sldId id="493" r:id="rId35"/>
    <p:sldId id="494" r:id="rId36"/>
    <p:sldId id="495" r:id="rId37"/>
    <p:sldId id="496" r:id="rId38"/>
    <p:sldId id="497" r:id="rId39"/>
    <p:sldId id="498" r:id="rId40"/>
    <p:sldId id="484" r:id="rId41"/>
    <p:sldId id="481" r:id="rId42"/>
    <p:sldId id="485" r:id="rId43"/>
    <p:sldId id="487" r:id="rId44"/>
    <p:sldId id="486" r:id="rId45"/>
    <p:sldId id="488" r:id="rId46"/>
    <p:sldId id="482" r:id="rId47"/>
    <p:sldId id="483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DEE19A2-80B3-47E3-B85E-8A4DDAC757F5}">
          <p14:sldIdLst>
            <p14:sldId id="472"/>
            <p14:sldId id="473"/>
            <p14:sldId id="256"/>
            <p14:sldId id="259"/>
            <p14:sldId id="257"/>
            <p14:sldId id="261"/>
            <p14:sldId id="262"/>
            <p14:sldId id="263"/>
            <p14:sldId id="264"/>
            <p14:sldId id="265"/>
            <p14:sldId id="267"/>
            <p14:sldId id="268"/>
            <p14:sldId id="479"/>
            <p14:sldId id="478"/>
            <p14:sldId id="452"/>
            <p14:sldId id="266"/>
            <p14:sldId id="489"/>
            <p14:sldId id="491"/>
            <p14:sldId id="447"/>
            <p14:sldId id="439"/>
            <p14:sldId id="440"/>
            <p14:sldId id="441"/>
            <p14:sldId id="430"/>
            <p14:sldId id="431"/>
            <p14:sldId id="433"/>
            <p14:sldId id="467"/>
            <p14:sldId id="468"/>
            <p14:sldId id="469"/>
            <p14:sldId id="470"/>
            <p14:sldId id="277"/>
            <p14:sldId id="471"/>
            <p14:sldId id="278"/>
            <p14:sldId id="492"/>
            <p14:sldId id="493"/>
            <p14:sldId id="494"/>
            <p14:sldId id="495"/>
            <p14:sldId id="496"/>
            <p14:sldId id="497"/>
            <p14:sldId id="498"/>
            <p14:sldId id="484"/>
            <p14:sldId id="481"/>
            <p14:sldId id="485"/>
            <p14:sldId id="487"/>
            <p14:sldId id="486"/>
            <p14:sldId id="488"/>
            <p14:sldId id="482"/>
            <p14:sldId id="4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31" autoAdjust="0"/>
    <p:restoredTop sz="94660"/>
  </p:normalViewPr>
  <p:slideViewPr>
    <p:cSldViewPr snapToGrid="0">
      <p:cViewPr varScale="1">
        <p:scale>
          <a:sx n="67" d="100"/>
          <a:sy n="67" d="100"/>
        </p:scale>
        <p:origin x="8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0C73-62B5-43F4-92C0-140478031122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DB96428-04E0-4AF4-AFDA-6CA6ECF34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69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0C73-62B5-43F4-92C0-140478031122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DB96428-04E0-4AF4-AFDA-6CA6ECF34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10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0C73-62B5-43F4-92C0-140478031122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DB96428-04E0-4AF4-AFDA-6CA6ECF34D5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6117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0C73-62B5-43F4-92C0-140478031122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DB96428-04E0-4AF4-AFDA-6CA6ECF34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229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0C73-62B5-43F4-92C0-140478031122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DB96428-04E0-4AF4-AFDA-6CA6ECF34D5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375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0C73-62B5-43F4-92C0-140478031122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DB96428-04E0-4AF4-AFDA-6CA6ECF34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939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0C73-62B5-43F4-92C0-140478031122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6428-04E0-4AF4-AFDA-6CA6ECF34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22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0C73-62B5-43F4-92C0-140478031122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6428-04E0-4AF4-AFDA-6CA6ECF34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00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0C73-62B5-43F4-92C0-140478031122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6428-04E0-4AF4-AFDA-6CA6ECF34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92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0C73-62B5-43F4-92C0-140478031122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DB96428-04E0-4AF4-AFDA-6CA6ECF34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95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0C73-62B5-43F4-92C0-140478031122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DB96428-04E0-4AF4-AFDA-6CA6ECF34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007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0C73-62B5-43F4-92C0-140478031122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DB96428-04E0-4AF4-AFDA-6CA6ECF34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08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0C73-62B5-43F4-92C0-140478031122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6428-04E0-4AF4-AFDA-6CA6ECF34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265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0C73-62B5-43F4-92C0-140478031122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6428-04E0-4AF4-AFDA-6CA6ECF34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75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0C73-62B5-43F4-92C0-140478031122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6428-04E0-4AF4-AFDA-6CA6ECF34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99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0C73-62B5-43F4-92C0-140478031122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DB96428-04E0-4AF4-AFDA-6CA6ECF34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59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20C73-62B5-43F4-92C0-140478031122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DB96428-04E0-4AF4-AFDA-6CA6ECF34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86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«Технология формирующего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оценивания в рамках ФГОС ООО СОО»</a:t>
            </a:r>
          </a:p>
        </p:txBody>
      </p:sp>
    </p:spTree>
    <p:extLst>
      <p:ext uri="{BB962C8B-B14F-4D97-AF65-F5344CB8AC3E}">
        <p14:creationId xmlns:p14="http://schemas.microsoft.com/office/powerpoint/2010/main" val="3697291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FA4868-B2EB-4666-851C-73E024AE0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-1"/>
            <a:ext cx="8867775" cy="6791325"/>
          </a:xfrm>
        </p:spPr>
        <p:txBody>
          <a:bodyPr>
            <a:normAutofit lnSpcReduction="10000"/>
          </a:bodyPr>
          <a:lstStyle/>
          <a:p>
            <a:pPr lvl="0" algn="ctr"/>
            <a:r>
              <a:rPr lang="ru-RU" sz="3200" b="1" dirty="0"/>
              <a:t>оценивание – это непрерывный процесс;</a:t>
            </a:r>
          </a:p>
          <a:p>
            <a:pPr lvl="0" algn="ctr"/>
            <a:r>
              <a:rPr lang="ru-RU" sz="3200" b="1" dirty="0"/>
              <a:t>оценивание может быть только </a:t>
            </a:r>
            <a:r>
              <a:rPr lang="ru-RU" sz="3200" b="1" dirty="0" err="1"/>
              <a:t>критериальным</a:t>
            </a:r>
            <a:r>
              <a:rPr lang="ru-RU" sz="3200" b="1" dirty="0"/>
              <a:t>;</a:t>
            </a:r>
          </a:p>
          <a:p>
            <a:pPr lvl="0" algn="ctr"/>
            <a:r>
              <a:rPr lang="ru-RU" sz="3200" b="1" dirty="0"/>
              <a:t>оцениваться с помощью отметки могут только результаты деятельности ученика и процесс их формирования, но не личные качества ребенка;</a:t>
            </a:r>
          </a:p>
          <a:p>
            <a:pPr lvl="0" algn="ctr"/>
            <a:r>
              <a:rPr lang="ru-RU" sz="3200" b="1" dirty="0"/>
              <a:t>система оценивания должна включать в контрольно-оценочную деятельность учащихся, для приобретения навыков и привычку к самооценке и </a:t>
            </a:r>
            <a:r>
              <a:rPr lang="ru-RU" sz="3200" b="1" dirty="0" err="1"/>
              <a:t>взаимооценке</a:t>
            </a:r>
            <a:r>
              <a:rPr lang="ru-RU" sz="3200" b="1" dirty="0"/>
              <a:t>.</a:t>
            </a:r>
          </a:p>
          <a:p>
            <a:pPr algn="ctr"/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471438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48BCB64-61BE-4E47-B49A-83DA936BC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00025"/>
            <a:ext cx="8915399" cy="657225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Различают два подхода к вопросу оценивания:</a:t>
            </a:r>
          </a:p>
          <a:p>
            <a:pPr algn="ctr"/>
            <a:r>
              <a:rPr lang="ru-RU" sz="3200" b="1" dirty="0"/>
              <a:t>Формирующее оценивание – применение оценки для получения данных о текущем состоянии для определения ближайших шагов в направлении улучшения.</a:t>
            </a:r>
          </a:p>
          <a:p>
            <a:pPr algn="ctr"/>
            <a:r>
              <a:rPr lang="ru-RU" sz="3200" b="1" dirty="0"/>
              <a:t>Итоговое оценивание – применение оценки для определения количества изученного материала за пройденный период.</a:t>
            </a:r>
          </a:p>
          <a:p>
            <a:pPr algn="ctr"/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64398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36138F6-3383-48A4-BC57-2EBCCC7DB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" y="0"/>
            <a:ext cx="8982075" cy="672465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000" b="1" dirty="0"/>
              <a:t>Теперь коснемся вопроса, что же такое формирующее оценивание. Согласно обновленных ФГОС учащиеся должны уметь соотносить свою деятельность с планируемыми результатами, уметь грамотно оценить свою деятельность, а также правильность выполнения поставленной задачи , адекватно оценивать свои достижения.</a:t>
            </a:r>
          </a:p>
          <a:p>
            <a:pPr algn="ctr"/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896551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548680"/>
            <a:ext cx="8352927" cy="60486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88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может помогать учиться на ошибках;</a:t>
            </a:r>
          </a:p>
          <a:p>
            <a:endParaRPr lang="ru-RU" b="1" dirty="0"/>
          </a:p>
          <a:p>
            <a:r>
              <a:rPr lang="ru-RU" b="1" dirty="0"/>
              <a:t>может помогать понять, что важно;</a:t>
            </a:r>
          </a:p>
          <a:p>
            <a:endParaRPr lang="ru-RU" b="1" dirty="0"/>
          </a:p>
          <a:p>
            <a:r>
              <a:rPr lang="ru-RU" b="1" dirty="0"/>
              <a:t>может помогать понять, что у них</a:t>
            </a:r>
          </a:p>
          <a:p>
            <a:r>
              <a:rPr lang="ru-RU" b="1" dirty="0"/>
              <a:t>получается;</a:t>
            </a:r>
          </a:p>
          <a:p>
            <a:endParaRPr lang="ru-RU" b="1" dirty="0"/>
          </a:p>
          <a:p>
            <a:r>
              <a:rPr lang="ru-RU" b="1" dirty="0"/>
              <a:t>может помогать обнаруживать, что они</a:t>
            </a:r>
          </a:p>
          <a:p>
            <a:r>
              <a:rPr lang="ru-RU" b="1" dirty="0"/>
              <a:t>не знают;</a:t>
            </a:r>
          </a:p>
          <a:p>
            <a:endParaRPr lang="ru-RU" b="1" dirty="0"/>
          </a:p>
          <a:p>
            <a:r>
              <a:rPr lang="ru-RU" b="1" dirty="0"/>
              <a:t>может помогать обнаруживать, что они</a:t>
            </a:r>
          </a:p>
          <a:p>
            <a:r>
              <a:rPr lang="ru-RU" b="1" dirty="0"/>
              <a:t>не умеют делать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Формирующее оценивание для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1393195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Заголовок 1">
            <a:extLst>
              <a:ext uri="{FF2B5EF4-FFF2-40B4-BE49-F238E27FC236}">
                <a16:creationId xmlns:a16="http://schemas.microsoft.com/office/drawing/2014/main" id="{E988B883-7295-403A-AA72-6412A5AE77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2369" y="531056"/>
            <a:ext cx="8236927" cy="1406769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954">
                <a:latin typeface="Arial" panose="020B0604020202020204" pitchFamily="34" charset="0"/>
              </a:rPr>
              <a:t>Степень совпадения между собственной оценкой и оценкой, которую поставил им учитель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323E2E0-5E35-41D6-8EC3-89B829B52395}"/>
              </a:ext>
            </a:extLst>
          </p:cNvPr>
          <p:cNvSpPr txBox="1">
            <a:spLocks/>
          </p:cNvSpPr>
          <p:nvPr/>
        </p:nvSpPr>
        <p:spPr bwMode="auto">
          <a:xfrm>
            <a:off x="838200" y="1975744"/>
            <a:ext cx="7772400" cy="318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eaLnBrk="0" hangingPunct="0">
              <a:buFont typeface="Arial" pitchFamily="34" charset="0"/>
              <a:buChar char="•"/>
              <a:defRPr/>
            </a:pPr>
            <a:r>
              <a:rPr lang="ru-RU" sz="2585" dirty="0">
                <a:cs typeface="Arial" charset="0"/>
              </a:rPr>
              <a:t> у хорошо успевающих школьников бывает в </a:t>
            </a:r>
            <a:r>
              <a:rPr lang="ru-RU" sz="2585" b="1" dirty="0">
                <a:solidFill>
                  <a:srgbClr val="FF0000"/>
                </a:solidFill>
                <a:cs typeface="Arial" charset="0"/>
              </a:rPr>
              <a:t>46%</a:t>
            </a:r>
            <a:r>
              <a:rPr lang="ru-RU" sz="2585" dirty="0">
                <a:cs typeface="Arial" charset="0"/>
              </a:rPr>
              <a:t> случаев;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ru-RU" sz="2585" dirty="0">
                <a:cs typeface="Arial" charset="0"/>
              </a:rPr>
              <a:t> у слабо успевающих - в </a:t>
            </a:r>
            <a:r>
              <a:rPr lang="ru-RU" sz="2585" b="1" dirty="0">
                <a:solidFill>
                  <a:srgbClr val="FF0000"/>
                </a:solidFill>
                <a:cs typeface="Arial" charset="0"/>
              </a:rPr>
              <a:t>11%</a:t>
            </a:r>
            <a:r>
              <a:rPr lang="ru-RU" sz="2585" dirty="0">
                <a:cs typeface="Arial" charset="0"/>
              </a:rPr>
              <a:t> случаев.</a:t>
            </a:r>
          </a:p>
          <a:p>
            <a:pPr eaLnBrk="0" hangingPunct="0">
              <a:buFont typeface="Arial" pitchFamily="34" charset="0"/>
              <a:buChar char="•"/>
              <a:defRPr/>
            </a:pPr>
            <a:endParaRPr lang="ru-RU" sz="2585" dirty="0">
              <a:cs typeface="Arial" charset="0"/>
            </a:endParaRPr>
          </a:p>
          <a:p>
            <a:pPr eaLnBrk="0" hangingPunct="0">
              <a:defRPr/>
            </a:pPr>
            <a:r>
              <a:rPr lang="ru-RU" sz="2585" i="1" dirty="0">
                <a:cs typeface="Arial" charset="0"/>
              </a:rPr>
              <a:t>По данным других исследователей, совпадение между учительской и собственной ученической оценкой происходит в 50% случаев.</a:t>
            </a:r>
            <a:endParaRPr lang="ru-RU" sz="2585" b="1" i="1" kern="0" dirty="0">
              <a:solidFill>
                <a:srgbClr val="0860A8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AF7633C-2DB5-4F4E-BDE9-249157F1B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85725"/>
            <a:ext cx="8839199" cy="661035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b="1" dirty="0"/>
              <a:t>Если утверждать, что дети – цветы жизни, то с помощью </a:t>
            </a:r>
            <a:r>
              <a:rPr lang="ru-RU" sz="3200" b="1" i="1" dirty="0"/>
              <a:t>итогового оценивания </a:t>
            </a:r>
            <a:r>
              <a:rPr lang="ru-RU" sz="3200" b="1" dirty="0"/>
              <a:t>мы их просто измеряем, на рост это не влияет. А </a:t>
            </a:r>
            <a:r>
              <a:rPr lang="ru-RU" sz="3200" b="1" i="1" dirty="0"/>
              <a:t>формирующее оценивание</a:t>
            </a:r>
            <a:r>
              <a:rPr lang="ru-RU" sz="3200" b="1" dirty="0"/>
              <a:t> это как полив и уход для растений, способствующий их росту. Следовательно, можно смело утверждать, что формирующее оценивание – это оценивание для обучения. Оно позволяет отследить в процессе обучения, что уже достигнуто, а на что необходимо сделать упор.</a:t>
            </a:r>
          </a:p>
          <a:p>
            <a:pPr algn="ctr"/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15838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      Как вовлечь учеников в процесс     </a:t>
            </a:r>
            <a:br>
              <a:rPr lang="ru-RU" dirty="0"/>
            </a:br>
            <a:r>
              <a:rPr lang="ru-RU" dirty="0"/>
              <a:t>                      оценивания?</a:t>
            </a:r>
            <a:br>
              <a:rPr lang="ru-RU" dirty="0"/>
            </a:br>
            <a:r>
              <a:rPr lang="ru-RU" dirty="0"/>
              <a:t>    Стратегии, которые помогают это   </a:t>
            </a:r>
            <a:br>
              <a:rPr lang="ru-RU" dirty="0"/>
            </a:br>
            <a:r>
              <a:rPr lang="ru-RU" dirty="0"/>
              <a:t>                          сделать</a:t>
            </a:r>
            <a:br>
              <a:rPr lang="ru-RU" dirty="0"/>
            </a:br>
            <a:r>
              <a:rPr lang="ru-RU" dirty="0"/>
              <a:t>•	вопросы</a:t>
            </a:r>
            <a:br>
              <a:rPr lang="ru-RU" dirty="0"/>
            </a:br>
            <a:r>
              <a:rPr lang="ru-RU" dirty="0"/>
              <a:t>•	наблюдение</a:t>
            </a:r>
            <a:br>
              <a:rPr lang="ru-RU" dirty="0"/>
            </a:br>
            <a:r>
              <a:rPr lang="ru-RU" dirty="0"/>
              <a:t>•	дискуссия</a:t>
            </a:r>
            <a:br>
              <a:rPr lang="ru-RU" dirty="0"/>
            </a:br>
            <a:r>
              <a:rPr lang="ru-RU" dirty="0"/>
              <a:t>•	анализ</a:t>
            </a:r>
            <a:br>
              <a:rPr lang="ru-RU" dirty="0"/>
            </a:br>
            <a:r>
              <a:rPr lang="ru-RU" dirty="0"/>
              <a:t>•	проверка понимания</a:t>
            </a:r>
            <a:br>
              <a:rPr lang="ru-RU" dirty="0"/>
            </a:br>
            <a:r>
              <a:rPr lang="ru-RU" dirty="0"/>
              <a:t>•	рефлексия процесса учения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2204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title"/>
          </p:nvPr>
        </p:nvSpPr>
        <p:spPr>
          <a:xfrm>
            <a:off x="179512" y="404812"/>
            <a:ext cx="8856983" cy="6336555"/>
          </a:xfrm>
        </p:spPr>
        <p:txBody>
          <a:bodyPr>
            <a:normAutofit/>
          </a:bodyPr>
          <a:lstStyle/>
          <a:p>
            <a:r>
              <a:rPr lang="ru-RU" dirty="0"/>
              <a:t>        4 основных шага, которые    </a:t>
            </a:r>
            <a:br>
              <a:rPr lang="ru-RU" dirty="0"/>
            </a:br>
            <a:r>
              <a:rPr lang="ru-RU" dirty="0"/>
              <a:t>          формируют алгоритм     </a:t>
            </a:r>
            <a:br>
              <a:rPr lang="ru-RU" dirty="0"/>
            </a:br>
            <a:r>
              <a:rPr lang="ru-RU" dirty="0"/>
              <a:t>                    оценивания.</a:t>
            </a:r>
            <a:br>
              <a:rPr lang="ru-RU" dirty="0"/>
            </a:br>
            <a:r>
              <a:rPr lang="ru-RU" dirty="0"/>
              <a:t>1. Показать, что получилось хорошо.</a:t>
            </a:r>
            <a:br>
              <a:rPr lang="ru-RU" dirty="0"/>
            </a:br>
            <a:r>
              <a:rPr lang="ru-RU" dirty="0"/>
              <a:t>2. Указать, что нуждается в улучшении (исправлении).</a:t>
            </a:r>
            <a:br>
              <a:rPr lang="ru-RU" dirty="0"/>
            </a:br>
            <a:r>
              <a:rPr lang="ru-RU" dirty="0"/>
              <a:t>3. Дать рекомендации о необходимых исправлениях.</a:t>
            </a:r>
            <a:br>
              <a:rPr lang="ru-RU" dirty="0"/>
            </a:br>
            <a:r>
              <a:rPr lang="ru-RU" dirty="0"/>
              <a:t>4. Дети </a:t>
            </a:r>
            <a:r>
              <a:rPr lang="ru-RU"/>
              <a:t>вносят исправления.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2794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2">
            <a:extLst>
              <a:ext uri="{FF2B5EF4-FFF2-40B4-BE49-F238E27FC236}">
                <a16:creationId xmlns:a16="http://schemas.microsoft.com/office/drawing/2014/main" id="{F23B5957-365E-490E-8369-479BBC64D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767254"/>
            <a:ext cx="6781800" cy="134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062"/>
              <a:t>Основные принципы  формирующей оценки</a:t>
            </a:r>
            <a:endParaRPr lang="en-GB" altLang="ru-RU" sz="4062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660373" cy="43533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субъективизм школьной отметки:</a:t>
            </a:r>
          </a:p>
          <a:p>
            <a:r>
              <a:rPr lang="ru-RU" sz="2000" b="1" dirty="0"/>
              <a:t>недостаточная разработанность критериев</a:t>
            </a:r>
          </a:p>
          <a:p>
            <a:pPr marL="0" indent="0">
              <a:buNone/>
            </a:pPr>
            <a:r>
              <a:rPr lang="ru-RU" sz="2000" b="1" dirty="0"/>
              <a:t>оценивания(отсутствие в отметке конструктивной</a:t>
            </a:r>
          </a:p>
          <a:p>
            <a:pPr marL="0" indent="0">
              <a:buNone/>
            </a:pPr>
            <a:r>
              <a:rPr lang="ru-RU" sz="2000" b="1" dirty="0"/>
              <a:t>информации о том, что именно является</a:t>
            </a:r>
          </a:p>
          <a:p>
            <a:pPr marL="0" indent="0">
              <a:buNone/>
            </a:pPr>
            <a:r>
              <a:rPr lang="ru-RU" sz="2000" b="1" dirty="0"/>
              <a:t>причиной низкого или высокого балла.)</a:t>
            </a:r>
          </a:p>
          <a:p>
            <a:r>
              <a:rPr lang="ru-RU" sz="2000" b="1" dirty="0"/>
              <a:t>существующая система оценивания отражает</a:t>
            </a:r>
          </a:p>
          <a:p>
            <a:pPr marL="0" indent="0">
              <a:buNone/>
            </a:pPr>
            <a:r>
              <a:rPr lang="ru-RU" sz="2000" b="1" dirty="0"/>
              <a:t>результат усвоения знаний, а не процесс их</a:t>
            </a:r>
          </a:p>
          <a:p>
            <a:pPr marL="0" indent="0">
              <a:buNone/>
            </a:pPr>
            <a:r>
              <a:rPr lang="ru-RU" sz="2000" b="1" dirty="0"/>
              <a:t>усвоения</a:t>
            </a:r>
          </a:p>
          <a:p>
            <a:r>
              <a:rPr lang="ru-RU" sz="2000" b="1" dirty="0"/>
              <a:t>трудность ранжирования результатов средствами</a:t>
            </a:r>
          </a:p>
          <a:p>
            <a:pPr marL="0" indent="0">
              <a:buNone/>
            </a:pPr>
            <a:r>
              <a:rPr lang="ru-RU" sz="2000" b="1" dirty="0"/>
              <a:t>пятибалльной оценки.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Проблемы оценочной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деятельности:</a:t>
            </a:r>
          </a:p>
        </p:txBody>
      </p:sp>
    </p:spTree>
    <p:extLst>
      <p:ext uri="{BB962C8B-B14F-4D97-AF65-F5344CB8AC3E}">
        <p14:creationId xmlns:p14="http://schemas.microsoft.com/office/powerpoint/2010/main" val="644933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>
            <a:extLst>
              <a:ext uri="{FF2B5EF4-FFF2-40B4-BE49-F238E27FC236}">
                <a16:creationId xmlns:a16="http://schemas.microsoft.com/office/drawing/2014/main" id="{FF5650B1-0A80-46AD-B30C-AE493B6EC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67154"/>
            <a:ext cx="7696200" cy="428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1701" indent="-351701">
              <a:spcBef>
                <a:spcPct val="50000"/>
              </a:spcBef>
              <a:defRPr/>
            </a:pPr>
            <a:r>
              <a:rPr lang="ru-RU" sz="2585" b="1" dirty="0">
                <a:latin typeface="Arial" charset="0"/>
                <a:cs typeface="Arial" charset="0"/>
              </a:rPr>
              <a:t>Общие принципы</a:t>
            </a:r>
            <a:endParaRPr lang="en-GB" sz="2585" b="1" dirty="0">
              <a:latin typeface="Arial" charset="0"/>
              <a:cs typeface="Arial" charset="0"/>
            </a:endParaRPr>
          </a:p>
          <a:p>
            <a:pPr marL="351701" indent="-351701">
              <a:spcBef>
                <a:spcPct val="50000"/>
              </a:spcBef>
              <a:defRPr/>
            </a:pPr>
            <a:endParaRPr lang="en-GB" sz="923" b="1" dirty="0">
              <a:latin typeface="Arial" charset="0"/>
              <a:cs typeface="Arial" charset="0"/>
            </a:endParaRPr>
          </a:p>
          <a:p>
            <a:pPr marL="474796" indent="-474796">
              <a:buClr>
                <a:schemeClr val="tx2">
                  <a:lumMod val="20000"/>
                  <a:lumOff val="80000"/>
                </a:schemeClr>
              </a:buClr>
              <a:buFont typeface="Arial" pitchFamily="34" charset="0"/>
              <a:buChar char="•"/>
              <a:defRPr/>
            </a:pPr>
            <a:r>
              <a:rPr lang="ru-RU" sz="2215" dirty="0">
                <a:latin typeface="Arial" charset="0"/>
                <a:cs typeface="Arial" charset="0"/>
              </a:rPr>
              <a:t>Учитель регулярно обеспечивает обратную связь, предоставляя учащимся комментарии, замечания и т.п. по поводу их деятельности.</a:t>
            </a:r>
          </a:p>
          <a:p>
            <a:pPr marL="527552" indent="-527552" algn="just">
              <a:spcBef>
                <a:spcPct val="50000"/>
              </a:spcBef>
              <a:buFontTx/>
              <a:buChar char="•"/>
              <a:defRPr/>
            </a:pPr>
            <a:r>
              <a:rPr lang="ru-RU" sz="2215" dirty="0">
                <a:latin typeface="Arial" charset="0"/>
                <a:cs typeface="Arial" charset="0"/>
              </a:rPr>
              <a:t>Обратная связь должна побуждать к размышлениям и помогать измениться как ученику, так и учителю</a:t>
            </a:r>
            <a:r>
              <a:rPr lang="en-GB" sz="2215" dirty="0">
                <a:latin typeface="Arial" charset="0"/>
                <a:cs typeface="Arial" charset="0"/>
              </a:rPr>
              <a:t>.</a:t>
            </a:r>
          </a:p>
          <a:p>
            <a:pPr marL="527552" indent="-527552">
              <a:spcBef>
                <a:spcPct val="50000"/>
              </a:spcBef>
              <a:buFontTx/>
              <a:buChar char="•"/>
              <a:defRPr/>
            </a:pPr>
            <a:r>
              <a:rPr lang="ru-RU" sz="2215" dirty="0">
                <a:latin typeface="Arial" charset="0"/>
                <a:cs typeface="Arial" charset="0"/>
              </a:rPr>
              <a:t>Критерии (цели/результаты обучения) доводятся до учащихся</a:t>
            </a:r>
            <a:r>
              <a:rPr lang="en-GB" sz="2215" dirty="0">
                <a:latin typeface="Arial" charset="0"/>
                <a:cs typeface="Arial" charset="0"/>
              </a:rPr>
              <a:t>.</a:t>
            </a:r>
          </a:p>
          <a:p>
            <a:pPr marL="527552" indent="-527552">
              <a:spcBef>
                <a:spcPct val="50000"/>
              </a:spcBef>
              <a:buFontTx/>
              <a:buChar char="•"/>
              <a:defRPr/>
            </a:pPr>
            <a:r>
              <a:rPr lang="ru-RU" sz="2215" dirty="0">
                <a:latin typeface="Arial" charset="0"/>
                <a:cs typeface="Arial" charset="0"/>
              </a:rPr>
              <a:t>Оценка учениками собственных результатов и оценка их достижений одноклассниками</a:t>
            </a:r>
            <a:r>
              <a:rPr lang="en-GB" sz="2215" dirty="0"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6E9C7584-81FC-405B-8F76-3628A0706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63770"/>
            <a:ext cx="7620000" cy="593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585" b="1"/>
              <a:t>Принципы для учителей</a:t>
            </a:r>
            <a:endParaRPr lang="en-GB" altLang="ru-RU" sz="2585" b="1"/>
          </a:p>
          <a:p>
            <a:pPr eaLnBrk="1" hangingPunct="1">
              <a:spcBef>
                <a:spcPct val="50000"/>
              </a:spcBef>
            </a:pPr>
            <a:endParaRPr lang="en-GB" altLang="ru-RU" sz="923" b="1"/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031"/>
              <a:t>Учителя избирательно подходят к аспектам, по которым они предоставляют комментарии</a:t>
            </a:r>
            <a:r>
              <a:rPr lang="en-GB" altLang="ru-RU" sz="2031"/>
              <a:t>;</a:t>
            </a:r>
            <a:endParaRPr lang="ru-RU" altLang="ru-RU" sz="2031"/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031"/>
              <a:t> Учащиеся должны получать чёткие указания относительно того, что они достигли и того, как улучшить свои результаты</a:t>
            </a:r>
            <a:r>
              <a:rPr lang="en-GB" altLang="ru-RU" sz="2031"/>
              <a:t>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031"/>
              <a:t>Учителя комментируют конкретные, положительные стороны работы ученика;</a:t>
            </a:r>
            <a:endParaRPr lang="en-GB" altLang="ru-RU" sz="2031"/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031"/>
              <a:t>Учителя отмечают усилия и качество, - не обтекаемо и не в общих чертах, а связывая усилия с приобретением конкретных навыков или понимания;</a:t>
            </a:r>
            <a:endParaRPr lang="en-GB" altLang="ru-RU" sz="2031"/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031"/>
              <a:t>Учителя используют информацию, полученную в составе другой информации, для коррекции планов обучения на будущее</a:t>
            </a:r>
            <a:r>
              <a:rPr lang="en-GB" altLang="ru-RU" sz="2031"/>
              <a:t>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GB" altLang="ru-RU" sz="1662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510518B1-3515-41E9-800E-850A71C1D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15462"/>
            <a:ext cx="7467600" cy="513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585" b="1"/>
              <a:t>Принципы для учеников</a:t>
            </a:r>
            <a:endParaRPr lang="en-GB" altLang="ru-RU" sz="2585" b="1"/>
          </a:p>
          <a:p>
            <a:pPr eaLnBrk="1" hangingPunct="1">
              <a:spcBef>
                <a:spcPct val="50000"/>
              </a:spcBef>
            </a:pPr>
            <a:endParaRPr lang="en-GB" altLang="ru-RU" sz="923" b="1"/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215"/>
              <a:t>Приветствуются комментарии и оценка учениками своей работы до её сдачи и последующего обсуждения с учителем</a:t>
            </a:r>
            <a:r>
              <a:rPr lang="en-GB" altLang="ru-RU" sz="2215"/>
              <a:t>;</a:t>
            </a:r>
            <a:endParaRPr lang="ru-RU" altLang="ru-RU" sz="2215"/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215"/>
              <a:t>Мотивация учащихся: они должны понимать цели обучения и разделять стремление достичь их;</a:t>
            </a:r>
            <a:endParaRPr lang="en-GB" altLang="ru-RU" sz="2215"/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215"/>
              <a:t>Ученики заслуживают похвалы, когда в собственных комментариях делают упор на учебные цели задания</a:t>
            </a:r>
            <a:r>
              <a:rPr lang="en-GB" altLang="ru-RU" sz="2215"/>
              <a:t>;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215"/>
              <a:t>Ученикам даётся время, чтобы предпринять необходимые действия с учётом комментариев в отношении своей работы</a:t>
            </a:r>
            <a:r>
              <a:rPr lang="ru-RU" altLang="ru-RU" sz="1662"/>
              <a:t>.</a:t>
            </a:r>
            <a:endParaRPr lang="en-GB" altLang="ru-RU" sz="1662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4989BE9B-AB27-420F-8F1B-1853906FF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29862"/>
            <a:ext cx="7315200" cy="145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954" b="1"/>
              <a:t>Какие выгоды даёт вовлечение учащихся в оценку собственных результатов? </a:t>
            </a:r>
            <a:endParaRPr lang="en-GB" altLang="ru-RU" sz="2954" b="1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62DB2C25-94F7-45A5-8192-AADB9F943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037492"/>
            <a:ext cx="7620000" cy="407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ru-RU" sz="2585" dirty="0"/>
              <a:t>“</a:t>
            </a:r>
            <a:r>
              <a:rPr lang="ru-RU" altLang="ru-RU" sz="2585" dirty="0"/>
              <a:t>Учащиеся могут оценивать себя только в том случае, если они достаточно чётко представляют цели, которых необходимо достичь в ходе обучения. Когда учащиеся получают такое представление, они учатся с большей отдачей и эффектом: их собственные оценки становятся предметом обсуждения с учителем и друг с другом, а это означает, что анализ собственных соображений</a:t>
            </a:r>
            <a:r>
              <a:rPr lang="en-GB" altLang="ru-RU" sz="2585" dirty="0"/>
              <a:t> </a:t>
            </a:r>
            <a:r>
              <a:rPr lang="ru-RU" altLang="ru-RU" sz="2585" dirty="0"/>
              <a:t>совершенно необходим для качественного обучения</a:t>
            </a:r>
            <a:r>
              <a:rPr lang="en-GB" altLang="ru-RU" sz="2585" dirty="0"/>
              <a:t>.”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B9EDD9DF-47E1-4A05-96A9-9EBFC3E38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756138"/>
            <a:ext cx="8077200" cy="433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585"/>
              <a:t>Оценка сверстниками имеет следующие преимущества</a:t>
            </a:r>
            <a:r>
              <a:rPr lang="en-GB" altLang="ru-RU" sz="2585"/>
              <a:t>: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GB" altLang="ru-RU" sz="2585"/>
              <a:t>	</a:t>
            </a:r>
            <a:r>
              <a:rPr lang="ru-RU" altLang="ru-RU" sz="2215"/>
              <a:t>обсуждение идёт на привычном для учащихся 	языке и они принимают критику своей работы друг 	от друга</a:t>
            </a:r>
            <a:r>
              <a:rPr lang="en-GB" altLang="ru-RU" sz="2215"/>
              <a:t>;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GB" altLang="ru-RU" sz="2215"/>
              <a:t>	</a:t>
            </a:r>
            <a:r>
              <a:rPr lang="ru-RU" altLang="ru-RU" sz="2215"/>
              <a:t>поскольку комментарии поступают от группы, 	учитель обращает на них больше внимания, чем 	при индивидуальном общении, что также придёт 	мнению учеников больше веса</a:t>
            </a:r>
            <a:r>
              <a:rPr lang="en-GB" altLang="ru-RU" sz="2215"/>
              <a:t>;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GB" altLang="ru-RU" sz="2215"/>
              <a:t>	</a:t>
            </a:r>
            <a:r>
              <a:rPr lang="ru-RU" altLang="ru-RU" sz="2215"/>
              <a:t>задача учителя упрощается, так как он может 	знакомиться с мнением пар и групп, и отсутствует 	необходимость обходить весь класс.</a:t>
            </a:r>
            <a:endParaRPr lang="en-GB" altLang="ru-RU" sz="2215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.daimg.com/uploads/allimg/130704/3-130F4142K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4"/>
          <a:stretch/>
        </p:blipFill>
        <p:spPr bwMode="auto">
          <a:xfrm>
            <a:off x="1115616" y="1124744"/>
            <a:ext cx="6430938" cy="473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Формирующее оценивание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5736" y="5944924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Центрировано на ученике</a:t>
            </a:r>
          </a:p>
        </p:txBody>
      </p:sp>
    </p:spTree>
    <p:extLst>
      <p:ext uri="{BB962C8B-B14F-4D97-AF65-F5344CB8AC3E}">
        <p14:creationId xmlns:p14="http://schemas.microsoft.com/office/powerpoint/2010/main" val="1980680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емья Тимаевых\Desktop\778b68807489eeaea2a28ede67447c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36433"/>
            <a:ext cx="4095750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Формирующее оценивание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332381"/>
            <a:ext cx="8229600" cy="1257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                                 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Направляется  учителем</a:t>
            </a:r>
          </a:p>
        </p:txBody>
      </p:sp>
    </p:spTree>
    <p:extLst>
      <p:ext uri="{BB962C8B-B14F-4D97-AF65-F5344CB8AC3E}">
        <p14:creationId xmlns:p14="http://schemas.microsoft.com/office/powerpoint/2010/main" val="711931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емья Тимаевых\Desktop\6350916971190197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248" y="1052736"/>
            <a:ext cx="51845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Формирующее оценивание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157192"/>
            <a:ext cx="8229600" cy="13576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                    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Разносторонне результативно</a:t>
            </a:r>
          </a:p>
        </p:txBody>
      </p:sp>
    </p:spTree>
    <p:extLst>
      <p:ext uri="{BB962C8B-B14F-4D97-AF65-F5344CB8AC3E}">
        <p14:creationId xmlns:p14="http://schemas.microsoft.com/office/powerpoint/2010/main" val="28761485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Формирующее оценивание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329011"/>
          </a:xfrm>
        </p:spPr>
        <p:txBody>
          <a:bodyPr/>
          <a:lstStyle/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Формирует учебный процесс</a:t>
            </a:r>
          </a:p>
        </p:txBody>
      </p:sp>
      <p:pic>
        <p:nvPicPr>
          <p:cNvPr id="1028" name="Picture 4" descr="http://thumbs.dreamstime.com/z/%D0%BF%D1%80%D0%B5?-%D1%81%D1%82%D0%B0%D0%B2%D0%BB%D0%B5%D0%BD%D0%B8%D0%B5-?-%D0%B5%D0%BB%D0%B0-3d-1502628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9"/>
          <a:stretch/>
        </p:blipFill>
        <p:spPr bwMode="auto">
          <a:xfrm>
            <a:off x="1691680" y="1196752"/>
            <a:ext cx="5385395" cy="400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831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42322-40F2-4664-91DA-9E4847333A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B1D422-1FA9-46DF-856D-11EC70CB22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3823A2-0C6A-48D7-85BF-75114A19FCC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975030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leenemanadvies.nl/img/advies_verzekering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49685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Формирующее оценивание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184995"/>
          </a:xfrm>
        </p:spPr>
        <p:txBody>
          <a:bodyPr/>
          <a:lstStyle/>
          <a:p>
            <a:pPr marL="0" indent="0" algn="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Определено контекстом</a:t>
            </a:r>
          </a:p>
        </p:txBody>
      </p:sp>
    </p:spTree>
    <p:extLst>
      <p:ext uri="{BB962C8B-B14F-4D97-AF65-F5344CB8AC3E}">
        <p14:creationId xmlns:p14="http://schemas.microsoft.com/office/powerpoint/2010/main" val="3176179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емья Тимаевых\Desktop\3d-малые-лю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4"/>
          <a:stretch/>
        </p:blipFill>
        <p:spPr bwMode="auto">
          <a:xfrm>
            <a:off x="1403648" y="628329"/>
            <a:ext cx="6223485" cy="578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Формирующее оценивание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25144"/>
            <a:ext cx="8229600" cy="15450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/>
              <a:t>                                                       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Непрерывно </a:t>
            </a:r>
          </a:p>
        </p:txBody>
      </p:sp>
    </p:spTree>
    <p:extLst>
      <p:ext uri="{BB962C8B-B14F-4D97-AF65-F5344CB8AC3E}">
        <p14:creationId xmlns:p14="http://schemas.microsoft.com/office/powerpoint/2010/main" val="35300629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tatic9.depositphotos.com/1518767/1119/i/950/depositphotos_11195853-White-3d-man-established-connection-with-surrounding-white-3d-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78475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Формирующее оценивание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5448" y="5517232"/>
            <a:ext cx="8229600" cy="1040979"/>
          </a:xfrm>
        </p:spPr>
        <p:txBody>
          <a:bodyPr/>
          <a:lstStyle/>
          <a:p>
            <a:pPr marL="0" indent="0" algn="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Опирается на качественное преподавание</a:t>
            </a:r>
          </a:p>
        </p:txBody>
      </p:sp>
    </p:spTree>
    <p:extLst>
      <p:ext uri="{BB962C8B-B14F-4D97-AF65-F5344CB8AC3E}">
        <p14:creationId xmlns:p14="http://schemas.microsoft.com/office/powerpoint/2010/main" val="23703349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50" y="76200"/>
            <a:ext cx="7267575" cy="571500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                       Сигналы рукой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Учитель просит учащихся показывать сигналы, обозначающие понимание или непонимание материала. Предварительно следует договориться с учащимися об использовании этих сигналов: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. Я понимаю __________ и могу объяснить (большой палец руки направлен вверх)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. Я все еще не понимаю _________ (большой палец руки направлен в сторону)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. Я не совсем уверен в _______________(помахать руко</a:t>
            </a:r>
            <a:r>
              <a:rPr lang="ru-RU" sz="2200" dirty="0"/>
              <a:t>й)</a:t>
            </a:r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7943999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974" y="381000"/>
            <a:ext cx="7743825" cy="628836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                                 Светофор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У каждого ученика имеются карточки трех цветов светофора. Учитель просит учащихся показывать карточками сигналы, обозначающие их понимание или непонимание материала, затем он просит учащихся ответить на вопросы: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 учащимся, которые подняли зеленые карточки (все поняли):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– Что вы поняли?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 учащимся, поднявшим желтые или красные карточки: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– Что вам не понятно?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6030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" y="853877"/>
            <a:ext cx="7867650" cy="5604073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      Проверка ошибочности понимания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Учитель намеренно допускает ошибки, а затем он просит учащихся высказать свое согласие или несогласие со сказанным и объяснить свою точку зрения.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Индивидуальные беседы с учащимися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Учитель проводит индивидуальные беседы с учащимися для проверки уровня их понимания.</a:t>
            </a:r>
          </a:p>
        </p:txBody>
      </p:sp>
    </p:spTree>
    <p:extLst>
      <p:ext uri="{BB962C8B-B14F-4D97-AF65-F5344CB8AC3E}">
        <p14:creationId xmlns:p14="http://schemas.microsoft.com/office/powerpoint/2010/main" val="4908469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             Измерение температуры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Учитель останавливает урок и задает вопрос: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«Что мы делаем?»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Ответив на этот вопрос, учащиеся предоставляют информацию об уровне понимания сути задания или процесса его выполнения. Если дети работают в группах, то учитель просит одну пару или группу учащихся продемонстрировать процесс выполнения задания. Другие пары или группы наблюдают, что от них требуется сделать.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6630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974" y="371474"/>
            <a:ext cx="7743825" cy="6081861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                            Мини-тест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Мини-тесты призваны оценивать фактические знания, умения и навыки учащихся, т.е. знания конкретной информации, определенного материала.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Это тесты, предполагающие выбор: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. из множества предложенных ответов;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. из правильного/ неправильного ответа;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или предполагающие краткий ответ.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9353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050" y="449796"/>
            <a:ext cx="8229600" cy="595840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Формативный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опрос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форма проверки, следующая сразу за презентацией материала или за каким-либо видом деятельности на уроке. Учитель задает дополнительные уточняющие вопросы: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«Почему? Каким образом? Как?…».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Как, чем _________________ похожи или отличаются от _ ________ ?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Каковы характеристики (части) ______________________________ ?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Каким образом мы можем показать, проиллюстрировать _ _______ ?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Какова основная идея, концепция, мораль в _ _____________________ ?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Каким образом __________соотносится с ___________________ ?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Какие идеи, детали вы можете добавить к ______________________ ?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Приведите пример по (к)_ _____________________________________ ?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Что неверно в ________________________________________________ ?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–– На какой вопрос мы пытаемся ответить _______________________ ?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Какую проблему мы пытаемся решить ?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Что вы предполагаете сделать ________________________________ ?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Что могло произойти, если бы _________________________________ ?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Какие критерии вы использовали бы для оценки _________________ ?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2933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                 «Внутренний и внешний круг»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Учащиеся образуют два круга: внутренний и внешний. Дети стоят лицом друг к другу и задают друг другу вопросы по пройденной теме.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Учащиеся из внешнего круга передвигаются и создают новые пары. Продолжается та же работа с вопросами.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Обобщение в одном предложении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Попросите учащихся обобщить изученную тему в одном предложении, которое отвечало бы на вопросы «Кто? Что? Где? Когда? Почему? Как?».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этом и учителю, и ученикам необходимо правильно задавать вопросы.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475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A32098-169B-4418-8ADA-E28057154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3AC305-AA05-43AA-AD73-70E6BC2B9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55B545-D381-44BA-9A6E-6E97EFD2D37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" y="154305"/>
            <a:ext cx="8798243" cy="6560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65794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/>
              <a:t>Какие вопросы я задал бы ученикам, если бы я был учителем, чтобы проверить, поняли ли они материал?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</a:t>
            </a:r>
            <a:r>
              <a:rPr lang="ru-RU" b="1" dirty="0">
                <a:solidFill>
                  <a:srgbClr val="C00000"/>
                </a:solidFill>
              </a:rPr>
              <a:t>оставление тестов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sz="2700" dirty="0">
                <a:solidFill>
                  <a:srgbClr val="C00000"/>
                </a:solidFill>
              </a:rPr>
              <a:t>учащиеся самостоятельно формулируют вопросы по теме</a:t>
            </a:r>
          </a:p>
        </p:txBody>
      </p:sp>
    </p:spTree>
    <p:extLst>
      <p:ext uri="{BB962C8B-B14F-4D97-AF65-F5344CB8AC3E}">
        <p14:creationId xmlns:p14="http://schemas.microsoft.com/office/powerpoint/2010/main" val="33259527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Чему я научился за эту неделю?</a:t>
            </a:r>
          </a:p>
          <a:p>
            <a:endParaRPr lang="ru-RU" b="1" dirty="0"/>
          </a:p>
          <a:p>
            <a:r>
              <a:rPr lang="ru-RU" b="1" dirty="0"/>
              <a:t>Какие вопросы остались для меня неясными?</a:t>
            </a:r>
          </a:p>
          <a:p>
            <a:endParaRPr lang="ru-RU" b="1" dirty="0"/>
          </a:p>
          <a:p>
            <a:r>
              <a:rPr lang="ru-RU" b="1" dirty="0"/>
              <a:t>Какие вопросы я задал бы ученикам, если бы</a:t>
            </a:r>
          </a:p>
          <a:p>
            <a:pPr marL="0" indent="0">
              <a:buNone/>
            </a:pPr>
            <a:r>
              <a:rPr lang="ru-RU" b="1" dirty="0"/>
              <a:t>    был учителем, чтобы проверить усвоили ли они</a:t>
            </a:r>
          </a:p>
          <a:p>
            <a:pPr marL="0" indent="0">
              <a:buNone/>
            </a:pPr>
            <a:r>
              <a:rPr lang="ru-RU" b="1" dirty="0"/>
              <a:t>    материал?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983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Недельный отчет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Вопросы:</a:t>
            </a:r>
          </a:p>
        </p:txBody>
      </p:sp>
    </p:spTree>
    <p:extLst>
      <p:ext uri="{BB962C8B-B14F-4D97-AF65-F5344CB8AC3E}">
        <p14:creationId xmlns:p14="http://schemas.microsoft.com/office/powerpoint/2010/main" val="28586143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105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Карты понятий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sz="2700" dirty="0">
                <a:solidFill>
                  <a:srgbClr val="C00000"/>
                </a:solidFill>
              </a:rPr>
              <a:t>это диаграмма, состоящая из узловых точек (каждая из которых помечена определённым понятием), связанных прямыми линиями, которые также  могут быть помечены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564903"/>
            <a:ext cx="7488832" cy="381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0266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5373216"/>
          </a:xfrm>
        </p:spPr>
        <p:txBody>
          <a:bodyPr>
            <a:normAutofit fontScale="77500" lnSpcReduction="20000"/>
          </a:bodyPr>
          <a:lstStyle/>
          <a:p>
            <a:pPr lvl="0" fontAlgn="base"/>
            <a:r>
              <a:rPr lang="ru-RU" b="1" dirty="0"/>
              <a:t>Я почувствовал, что…</a:t>
            </a:r>
          </a:p>
          <a:p>
            <a:pPr lvl="0" fontAlgn="base"/>
            <a:r>
              <a:rPr lang="ru-RU" b="1" dirty="0"/>
              <a:t>Было интересно…</a:t>
            </a:r>
          </a:p>
          <a:p>
            <a:pPr lvl="0" fontAlgn="base"/>
            <a:r>
              <a:rPr lang="ru-RU" b="1" dirty="0"/>
              <a:t>Меня удивило…</a:t>
            </a:r>
          </a:p>
          <a:p>
            <a:pPr lvl="0" fontAlgn="base"/>
            <a:r>
              <a:rPr lang="ru-RU" b="1" dirty="0"/>
              <a:t>Свей работой сегодня я… потому что…</a:t>
            </a:r>
          </a:p>
          <a:p>
            <a:pPr lvl="0" fontAlgn="base"/>
            <a:r>
              <a:rPr lang="ru-RU" b="1" dirty="0"/>
              <a:t>Мне захотелось…</a:t>
            </a:r>
          </a:p>
          <a:p>
            <a:pPr lvl="0" fontAlgn="base"/>
            <a:r>
              <a:rPr lang="ru-RU" b="1" dirty="0"/>
              <a:t>Мне больше всего удалось…</a:t>
            </a:r>
          </a:p>
          <a:p>
            <a:pPr lvl="0" fontAlgn="base"/>
            <a:r>
              <a:rPr lang="ru-RU" b="1" dirty="0"/>
              <a:t>Задания для меня показались… потому, что…</a:t>
            </a:r>
          </a:p>
          <a:p>
            <a:pPr lvl="0" fontAlgn="base"/>
            <a:r>
              <a:rPr lang="ru-RU" b="1" dirty="0"/>
              <a:t>Для меня было открытием то, что…</a:t>
            </a:r>
          </a:p>
          <a:p>
            <a:pPr lvl="0" fontAlgn="base"/>
            <a:r>
              <a:rPr lang="ru-RU" b="1" dirty="0"/>
              <a:t>Мне показалось важным…., потому что…</a:t>
            </a:r>
          </a:p>
          <a:p>
            <a:pPr lvl="0" fontAlgn="base"/>
            <a:r>
              <a:rPr lang="ru-RU" b="1" dirty="0"/>
              <a:t>Заставил задуматься…</a:t>
            </a:r>
          </a:p>
          <a:p>
            <a:pPr lvl="0" fontAlgn="base"/>
            <a:r>
              <a:rPr lang="ru-RU" b="1" dirty="0"/>
              <a:t>Навёл на размышления…</a:t>
            </a:r>
          </a:p>
          <a:p>
            <a:pPr lvl="0" fontAlgn="base"/>
            <a:r>
              <a:rPr lang="ru-RU" b="1" dirty="0"/>
              <a:t>Сегодня я узнал…</a:t>
            </a:r>
          </a:p>
          <a:p>
            <a:pPr lvl="0" fontAlgn="base"/>
            <a:r>
              <a:rPr lang="ru-RU" b="1" dirty="0"/>
              <a:t>Было трудно…, потому что…</a:t>
            </a:r>
          </a:p>
          <a:p>
            <a:pPr lvl="0" fontAlgn="base"/>
            <a:r>
              <a:rPr lang="ru-RU" b="1" dirty="0"/>
              <a:t>Я выполнял задания…</a:t>
            </a:r>
          </a:p>
          <a:p>
            <a:pPr lvl="0" fontAlgn="base"/>
            <a:r>
              <a:rPr lang="ru-RU" b="1" dirty="0"/>
              <a:t>Я понял, что…</a:t>
            </a:r>
          </a:p>
          <a:p>
            <a:pPr lvl="0" fontAlgn="base"/>
            <a:r>
              <a:rPr lang="ru-RU" b="1" dirty="0"/>
              <a:t>Теперь я могу… потому, что…</a:t>
            </a:r>
          </a:p>
          <a:p>
            <a:pPr lvl="0" fontAlgn="base"/>
            <a:r>
              <a:rPr lang="ru-RU" b="1" dirty="0"/>
              <a:t>Я приобрёл….</a:t>
            </a:r>
          </a:p>
          <a:p>
            <a:pPr lvl="0" fontAlgn="base"/>
            <a:r>
              <a:rPr lang="ru-RU" b="1" dirty="0"/>
              <a:t>Я научился….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8275" y="114300"/>
            <a:ext cx="7096125" cy="17907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Рефлексия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sz="3100" b="1" dirty="0">
                <a:solidFill>
                  <a:srgbClr val="C00000"/>
                </a:solidFill>
              </a:rPr>
              <a:t>(метод неоконченных предложений)</a:t>
            </a:r>
            <a:br>
              <a:rPr lang="ru-RU" sz="3100" dirty="0">
                <a:solidFill>
                  <a:srgbClr val="C00000"/>
                </a:solidFill>
              </a:rPr>
            </a:br>
            <a:endParaRPr lang="ru-RU" sz="31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733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501317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Каждая рубрика содержит набор оценочных критериев и соответствующих им баллов. </a:t>
            </a:r>
          </a:p>
          <a:p>
            <a:r>
              <a:rPr lang="ru-RU" b="1" u="sng" dirty="0"/>
              <a:t>Пример.</a:t>
            </a:r>
            <a:r>
              <a:rPr lang="ru-RU" b="1" dirty="0"/>
              <a:t> Оценочные рубрики (инструкции по оцениванию)</a:t>
            </a:r>
            <a:br>
              <a:rPr lang="ru-RU" b="1" dirty="0"/>
            </a:br>
            <a:r>
              <a:rPr lang="ru-RU" b="1" dirty="0"/>
              <a:t>Рубрика оценивания тестовых заданий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 </a:t>
            </a:r>
            <a:r>
              <a:rPr lang="ru-RU" dirty="0" err="1"/>
              <a:t>КИМах</a:t>
            </a:r>
            <a:r>
              <a:rPr lang="ru-RU" dirty="0"/>
              <a:t> тематические тесты состоят из 7 вопросов: 4 – закрытого типа (оцениваются по одному баллу каждое задание), 2 задания – открытого типа (уровень понимания) – оцениваются по 2 балла за каждое. 1 задание – с полным обоснованием решения (оценивается в 3 балла). Итого – 11 баллов за идеально выполненную работу. Критерии оценивания разрабатываются совместно с учащимися:</a:t>
            </a:r>
          </a:p>
          <a:p>
            <a:pPr marL="0" indent="0">
              <a:buNone/>
            </a:pPr>
            <a:r>
              <a:rPr lang="ru-RU" dirty="0"/>
              <a:t>4 -5 баллов – отметка «3».</a:t>
            </a:r>
          </a:p>
          <a:p>
            <a:pPr marL="0" indent="0">
              <a:buNone/>
            </a:pPr>
            <a:r>
              <a:rPr lang="ru-RU" dirty="0"/>
              <a:t>6 -8 баллов – отметка «4»,</a:t>
            </a:r>
          </a:p>
          <a:p>
            <a:pPr marL="0" indent="0">
              <a:buNone/>
            </a:pPr>
            <a:r>
              <a:rPr lang="ru-RU" dirty="0"/>
              <a:t>9 – 11 баллов – отметка «5».</a:t>
            </a:r>
          </a:p>
          <a:p>
            <a:pPr marL="0" indent="0">
              <a:buNone/>
            </a:pPr>
            <a:r>
              <a:rPr lang="ru-RU" dirty="0"/>
              <a:t>В случае, если ученик набрал меньше 4 баллов. Отметка не выставляется и ученику предоставляется возможность отработать уровень знания. При работе ученику разрешается пользоваться справочными материалами и учебником.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43075" y="190500"/>
            <a:ext cx="7248525" cy="145732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Рубрики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это способ описания оценочных критериев, которые опираются на ожидаемые учебные результаты и достижения учеников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578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4464496"/>
          </a:xfrm>
        </p:spPr>
        <p:txBody>
          <a:bodyPr/>
          <a:lstStyle/>
          <a:p>
            <a:r>
              <a:rPr lang="ru-RU" dirty="0"/>
              <a:t>Коллекция работ и результатов учащегося, демонстрирующая усилия, прогресс и достижения в различных избранных им областях.</a:t>
            </a:r>
          </a:p>
          <a:p>
            <a:r>
              <a:rPr lang="ru-RU" b="1" dirty="0"/>
              <a:t>Дает возможность:</a:t>
            </a:r>
          </a:p>
          <a:p>
            <a:pPr marL="457200" indent="-457200">
              <a:buAutoNum type="arabicPeriod"/>
            </a:pPr>
            <a:r>
              <a:rPr lang="ru-RU" dirty="0"/>
              <a:t>проследить индивидуальный прогресс учащегося, достигнутый им в процессе обучения, вне сравнения с достижениями других учеников;</a:t>
            </a:r>
          </a:p>
          <a:p>
            <a:pPr marL="457200" indent="-457200">
              <a:buAutoNum type="arabicPeriod"/>
            </a:pPr>
            <a:r>
              <a:rPr lang="ru-RU" dirty="0"/>
              <a:t>сместить акцент с того, что учащийся не знает и не умеет, на то, что он знает и умеет по данной теме и данному предмету.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Портфолио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sz="3100" dirty="0">
                <a:solidFill>
                  <a:srgbClr val="C00000"/>
                </a:solidFill>
              </a:rPr>
              <a:t>основной смысл портфолио: "Показать все, на что ты способен"</a:t>
            </a:r>
          </a:p>
        </p:txBody>
      </p:sp>
    </p:spTree>
    <p:extLst>
      <p:ext uri="{BB962C8B-B14F-4D97-AF65-F5344CB8AC3E}">
        <p14:creationId xmlns:p14="http://schemas.microsoft.com/office/powerpoint/2010/main" val="21694361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5040560"/>
          </a:xfrm>
        </p:spPr>
        <p:txBody>
          <a:bodyPr>
            <a:normAutofit/>
          </a:bodyPr>
          <a:lstStyle/>
          <a:p>
            <a:r>
              <a:rPr lang="ru-RU" b="1" dirty="0"/>
              <a:t>Регулярно выполнял (а) домашние задания</a:t>
            </a:r>
          </a:p>
          <a:p>
            <a:r>
              <a:rPr lang="ru-RU" b="1" dirty="0"/>
              <a:t>По необходимости консультировался (ась) с учителем</a:t>
            </a:r>
          </a:p>
          <a:p>
            <a:r>
              <a:rPr lang="ru-RU" b="1" dirty="0"/>
              <a:t>Улучшал (а) свои знания и исправлял (а) оценки</a:t>
            </a:r>
          </a:p>
          <a:p>
            <a:r>
              <a:rPr lang="ru-RU" b="1" dirty="0"/>
              <a:t>Регулярно вел (а)записи в тетради</a:t>
            </a:r>
          </a:p>
          <a:p>
            <a:r>
              <a:rPr lang="ru-RU" b="1" dirty="0"/>
              <a:t>Знаю, как работать со справочной литературой</a:t>
            </a:r>
          </a:p>
          <a:p>
            <a:r>
              <a:rPr lang="ru-RU" b="1" dirty="0"/>
              <a:t>Умею конспектировать тему</a:t>
            </a:r>
          </a:p>
          <a:p>
            <a:r>
              <a:rPr lang="ru-RU" b="1" dirty="0"/>
              <a:t>Умею самостоятельно находить материал по заданной теме</a:t>
            </a:r>
          </a:p>
          <a:p>
            <a:r>
              <a:rPr lang="ru-RU" b="1" dirty="0"/>
              <a:t>Делал (а) устное сообщение</a:t>
            </a:r>
          </a:p>
          <a:p>
            <a:r>
              <a:rPr lang="ru-RU" b="1" dirty="0"/>
              <a:t>Участвовал (а) в беседах по изучаемому материалу</a:t>
            </a:r>
          </a:p>
          <a:p>
            <a:r>
              <a:rPr lang="ru-RU" b="1" dirty="0"/>
              <a:t>Я задавал вопросы, если мне встречалось непонятное слово.</a:t>
            </a:r>
          </a:p>
          <a:p>
            <a:r>
              <a:rPr lang="ru-RU" b="1" dirty="0"/>
              <a:t>Я могу рассказать о том, что я сегодня узнал на уроке.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Лист самооценки</a:t>
            </a:r>
            <a:br>
              <a:rPr lang="ru-RU" sz="2800" dirty="0"/>
            </a:br>
            <a:r>
              <a:rPr lang="ru-RU" sz="2800" dirty="0">
                <a:solidFill>
                  <a:srgbClr val="C00000"/>
                </a:solidFill>
              </a:rPr>
              <a:t>(заполняется в конце курса, четверти, в конце изучения темы) – да, нет</a:t>
            </a:r>
            <a:br>
              <a:rPr lang="ru-RU" sz="2800" dirty="0">
                <a:solidFill>
                  <a:srgbClr val="C00000"/>
                </a:solidFill>
              </a:rPr>
            </a:b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692204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28801" y="3514724"/>
            <a:ext cx="6705600" cy="2396497"/>
          </a:xfrm>
        </p:spPr>
        <p:txBody>
          <a:bodyPr/>
          <a:lstStyle/>
          <a:p>
            <a:r>
              <a:rPr lang="ru-RU" b="1" dirty="0"/>
              <a:t>используя оборудование и инструменты</a:t>
            </a:r>
          </a:p>
          <a:p>
            <a:r>
              <a:rPr lang="ru-RU" b="1" dirty="0"/>
              <a:t> проводя опыты</a:t>
            </a:r>
          </a:p>
          <a:p>
            <a:r>
              <a:rPr lang="ru-RU" b="1" dirty="0"/>
              <a:t>решая какую-либо практическую проблему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Оценивание по результату</a:t>
            </a:r>
            <a:br>
              <a:rPr lang="ru-RU" dirty="0"/>
            </a:br>
            <a:r>
              <a:rPr lang="ru-RU" sz="2700" dirty="0">
                <a:solidFill>
                  <a:srgbClr val="C00000"/>
                </a:solidFill>
              </a:rPr>
              <a:t>Эта техника создана для того, чтобы оценить способность учеников применять специальные знания и исследовательские умения:</a:t>
            </a:r>
          </a:p>
        </p:txBody>
      </p:sp>
    </p:spTree>
    <p:extLst>
      <p:ext uri="{BB962C8B-B14F-4D97-AF65-F5344CB8AC3E}">
        <p14:creationId xmlns:p14="http://schemas.microsoft.com/office/powerpoint/2010/main" val="2924760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9E21D-B917-4315-9C4E-47D220A6F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F1CC010-B064-4619-8DAC-1F0D4627680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247650"/>
            <a:ext cx="8362950" cy="62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6716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2E03F34-0DEA-47AF-8E83-E6587E615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04775"/>
            <a:ext cx="8972549" cy="696277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Предлагаю выполнить задания.</a:t>
            </a:r>
          </a:p>
          <a:p>
            <a:pPr lvl="0" algn="ctr"/>
            <a:r>
              <a:rPr lang="ru-RU" sz="4000" b="1" dirty="0"/>
              <a:t>Обведите  свою ладонь и напишите 5 положительных качеств. После этого необходимо перевернуть лист и обвести ладонь еще раз и передать рядом сидящему человеку, который в свою очередь должен написать 5 качеств того, кому принадлежит эта обведенная ладонь. </a:t>
            </a: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19753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5A88C98-7C36-4B96-B00A-C5D0991C7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1171575"/>
            <a:ext cx="7610475" cy="4739647"/>
          </a:xfrm>
        </p:spPr>
        <p:txBody>
          <a:bodyPr>
            <a:normAutofit/>
          </a:bodyPr>
          <a:lstStyle/>
          <a:p>
            <a:pPr algn="ctr"/>
            <a:r>
              <a:rPr lang="ru-RU" sz="5400" dirty="0"/>
              <a:t>Нарисуйте в полный рост котенка.</a:t>
            </a:r>
          </a:p>
          <a:p>
            <a:pPr algn="ctr"/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462954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F9BEA10-E06E-4813-86C2-B4EC090A2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925" y="590550"/>
            <a:ext cx="7839074" cy="61722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Заполненность (полный лист – 3 балла, наполовину – 2 балла, треть листа – 1 балл);</a:t>
            </a:r>
          </a:p>
          <a:p>
            <a:pPr algn="ctr"/>
            <a:r>
              <a:rPr lang="ru-RU" sz="3600" b="1" dirty="0"/>
              <a:t>Цвет (более 4 цветов – 3 балла, 2-3 цвета – 2 балла, 1 цвет – 1 балл);</a:t>
            </a:r>
          </a:p>
          <a:p>
            <a:pPr algn="ctr"/>
            <a:r>
              <a:rPr lang="ru-RU" sz="3600" b="1" dirty="0"/>
              <a:t>Части тела (более 5 частей – 3 балла, 3-4 части – 2 балла, 1-2 части – 1 балл).</a:t>
            </a:r>
          </a:p>
          <a:p>
            <a:pPr algn="ctr"/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9811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1FE9CC4-B5D3-48E3-8939-DC583B14E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-19050"/>
            <a:ext cx="8991600" cy="687705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400" b="1" dirty="0"/>
              <a:t>Оценивание в учебной деятельности — это вид деятельности по установлению ценности достигнутой учеником. Само установление ценности проводится путем сравнения начального уровня с достигнутым и достигнутого уровня с эталоном.</a:t>
            </a:r>
          </a:p>
          <a:p>
            <a:pPr algn="ctr"/>
            <a:r>
              <a:rPr lang="ru-RU" sz="4400" b="1" dirty="0"/>
              <a:t>(Блинов В.М.)</a:t>
            </a:r>
          </a:p>
          <a:p>
            <a:pPr algn="ctr"/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62317430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614</TotalTime>
  <Words>1123</Words>
  <Application>Microsoft Office PowerPoint</Application>
  <PresentationFormat>Экран (4:3)</PresentationFormat>
  <Paragraphs>160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2" baseType="lpstr">
      <vt:lpstr>Arial</vt:lpstr>
      <vt:lpstr>Century Gothic</vt:lpstr>
      <vt:lpstr>Times New Roman</vt:lpstr>
      <vt:lpstr>Wingdings 3</vt:lpstr>
      <vt:lpstr>Легкий дым</vt:lpstr>
      <vt:lpstr>«Технология формирующего оценивания в рамках ФГОС ООО СОО»</vt:lpstr>
      <vt:lpstr>Проблемы оценочной деятельности: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Формирующее оценивание для обучающихся</vt:lpstr>
      <vt:lpstr>Степень совпадения между собственной оценкой и оценкой, которую поставил им учитель</vt:lpstr>
      <vt:lpstr>Презентация PowerPoint</vt:lpstr>
      <vt:lpstr>      Как вовлечь учеников в процесс                            оценивания?     Стратегии, которые помогают это                              сделать • вопросы • наблюдение • дискуссия • анализ • проверка понимания • рефлексия процесса учения </vt:lpstr>
      <vt:lpstr>        4 основных шага, которые               формируют алгоритм                          оценивания. 1. Показать, что получилось хорошо. 2. Указать, что нуждается в улучшении (исправлении). 3. Дать рекомендации о необходимых исправлениях. 4. Дети вносят исправления.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Формирующее оценивание</vt:lpstr>
      <vt:lpstr>Формирующее оценивание</vt:lpstr>
      <vt:lpstr>Формирующее оценивание</vt:lpstr>
      <vt:lpstr>Формирующее оценивание</vt:lpstr>
      <vt:lpstr>Формирующее оценивание</vt:lpstr>
      <vt:lpstr>Формирующее оценивание</vt:lpstr>
      <vt:lpstr>Формирующее оценивание</vt:lpstr>
      <vt:lpstr>                         Сигналы рукой Учитель просит учащихся показывать сигналы, обозначающие понимание или непонимание материала. Предварительно следует договориться с учащимися об использовании этих сигналов: . Я понимаю __________ и могу объяснить (большой палец руки направлен вверх)  . Я все еще не понимаю _________ (большой палец руки направлен в сторону)  . Я не совсем уверен в _______________(помахать рукой) </vt:lpstr>
      <vt:lpstr>                                  Светофор  У каждого ученика имеются карточки трех цветов светофора. Учитель просит учащихся показывать карточками сигналы, обозначающие их понимание или непонимание материала, затем он просит учащихся ответить на вопросы: К учащимся, которые подняли зеленые карточки (все поняли): – Что вы поняли?  К учащимся, поднявшим желтые или красные карточки: – Что вам не понятно? </vt:lpstr>
      <vt:lpstr>       Проверка ошибочности понимания         Учитель намеренно допускает ошибки, а затем он просит учащихся высказать свое согласие или несогласие со сказанным и объяснить свою точку зрения.      Индивидуальные беседы с учащимися      Учитель проводит индивидуальные беседы с учащимися для проверки уровня их понимания.</vt:lpstr>
      <vt:lpstr>              Измерение температуры           Учитель останавливает урок и задает вопрос: «Что мы делаем?» Ответив на этот вопрос, учащиеся предоставляют информацию об уровне понимания сути задания или процесса его выполнения. Если дети работают в группах, то учитель просит одну пару или группу учащихся продемонстрировать процесс выполнения задания. Другие пары или группы наблюдают, что от них требуется сделать. </vt:lpstr>
      <vt:lpstr>                             Мини-тест         Мини-тесты призваны оценивать фактические знания, умения и навыки учащихся, т.е. знания конкретной информации, определенного материала.  Это тесты, предполагающие выбор: . из множества предложенных ответов; . из правильного/ неправильного ответа; или предполагающие краткий ответ. </vt:lpstr>
      <vt:lpstr>                                 Формативный опрос         Это форма проверки, следующая сразу за презентацией материала или за каким-либо видом деятельности на уроке. Учитель задает дополнительные уточняющие вопросы:  «Почему? Каким образом? Как?…». – Как, чем _________________ похожи или отличаются от _ ________ ? – Каковы характеристики (части) ______________________________ ? – Каким образом мы можем показать, проиллюстрировать _ _______ ? – Какова основная идея, концепция, мораль в _ _____________________ ? – Каким образом __________соотносится с ___________________ ? – Какие идеи, детали вы можете добавить к ______________________ ? – Приведите пример по (к)_ _____________________________________ ? – Что неверно в ________________________________________________ ? –– На какой вопрос мы пытаемся ответить _______________________ ? – Какую проблему мы пытаемся решить ? – Что вы предполагаете сделать ________________________________ ? – Что могло произойти, если бы _________________________________ ? – Какие критерии вы использовали бы для оценки _________________ ? </vt:lpstr>
      <vt:lpstr>                          «Внутренний и внешний круг»           Учащиеся образуют два круга: внутренний и внешний. Дети стоят лицом друг к другу и задают друг другу вопросы по пройденной теме. Учащиеся из внешнего круга передвигаются и создают новые пары. Продолжается та же работа с вопросами.                              Обобщение в одном предложении            Попросите учащихся обобщить изученную тему в одном предложении, которое отвечало бы на вопросы «Кто? Что? Где? Когда? Почему? Как?». При этом и учителю, и ученикам необходимо правильно задавать вопросы.  </vt:lpstr>
      <vt:lpstr>Cоставление тестов учащиеся самостоятельно формулируют вопросы по теме</vt:lpstr>
      <vt:lpstr>Недельный отчет Вопросы:</vt:lpstr>
      <vt:lpstr>Карты понятий это диаграмма, состоящая из узловых точек (каждая из которых помечена определённым понятием), связанных прямыми линиями, которые также  могут быть помечены </vt:lpstr>
      <vt:lpstr>Рефлексия (метод неоконченных предложений) </vt:lpstr>
      <vt:lpstr>Рубрики это способ описания оценочных критериев, которые опираются на ожидаемые учебные результаты и достижения учеников</vt:lpstr>
      <vt:lpstr>Портфолио основной смысл портфолио: "Показать все, на что ты способен"</vt:lpstr>
      <vt:lpstr>Лист самооценки (заполняется в конце курса, четверти, в конце изучения темы) – да, нет  </vt:lpstr>
      <vt:lpstr>Оценивание по результату Эта техника создана для того, чтобы оценить способность учеников применять специальные знания и исследовательские умения: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Admin07</dc:creator>
  <cp:lastModifiedBy>Admin07</cp:lastModifiedBy>
  <cp:revision>12</cp:revision>
  <dcterms:created xsi:type="dcterms:W3CDTF">2023-11-16T04:19:42Z</dcterms:created>
  <dcterms:modified xsi:type="dcterms:W3CDTF">2023-11-16T14:36:24Z</dcterms:modified>
</cp:coreProperties>
</file>